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65" r:id="rId5"/>
    <p:sldId id="266" r:id="rId6"/>
    <p:sldId id="258" r:id="rId7"/>
    <p:sldId id="259" r:id="rId8"/>
    <p:sldId id="267" r:id="rId9"/>
    <p:sldId id="268" r:id="rId10"/>
    <p:sldId id="269" r:id="rId11"/>
    <p:sldId id="270" r:id="rId12"/>
    <p:sldId id="264" r:id="rId13"/>
    <p:sldId id="260" r:id="rId14"/>
    <p:sldId id="282" r:id="rId15"/>
    <p:sldId id="263" r:id="rId16"/>
    <p:sldId id="262" r:id="rId17"/>
    <p:sldId id="261" r:id="rId18"/>
    <p:sldId id="280" r:id="rId19"/>
    <p:sldId id="279" r:id="rId20"/>
    <p:sldId id="278" r:id="rId21"/>
    <p:sldId id="277" r:id="rId22"/>
    <p:sldId id="276" r:id="rId23"/>
    <p:sldId id="275" r:id="rId24"/>
    <p:sldId id="281" r:id="rId25"/>
    <p:sldId id="283" r:id="rId26"/>
    <p:sldId id="273" r:id="rId27"/>
    <p:sldId id="272" r:id="rId28"/>
    <p:sldId id="284" r:id="rId29"/>
    <p:sldId id="289" r:id="rId30"/>
    <p:sldId id="288" r:id="rId31"/>
    <p:sldId id="287" r:id="rId32"/>
    <p:sldId id="286" r:id="rId33"/>
    <p:sldId id="285" r:id="rId34"/>
    <p:sldId id="290" r:id="rId35"/>
    <p:sldId id="293" r:id="rId36"/>
    <p:sldId id="294" r:id="rId37"/>
    <p:sldId id="292" r:id="rId38"/>
    <p:sldId id="295" r:id="rId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4FE5BB-32F1-4924-81AC-635CE9859B1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176C5B3-162F-4870-A888-28898CF66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3DB2E57-52B1-4115-8B20-B1CD8771C7D0}"/>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5" name="Alt Bilgi Yer Tutucusu 4">
            <a:extLst>
              <a:ext uri="{FF2B5EF4-FFF2-40B4-BE49-F238E27FC236}">
                <a16:creationId xmlns:a16="http://schemas.microsoft.com/office/drawing/2014/main" id="{93999983-DE74-4068-B2D4-5D75F293B4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6A42B3-AF34-492A-B0F4-AF00C9B06851}"/>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2325935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224E92-541E-4BA1-AF45-3EAAF40BC31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476FEF8-9E1A-4454-8706-81023377058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463C882-AECA-4F9E-8500-B55140BE4284}"/>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5" name="Alt Bilgi Yer Tutucusu 4">
            <a:extLst>
              <a:ext uri="{FF2B5EF4-FFF2-40B4-BE49-F238E27FC236}">
                <a16:creationId xmlns:a16="http://schemas.microsoft.com/office/drawing/2014/main" id="{D4F5487F-AFEA-4BCA-87C7-032BA12F86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C8EB52B-0BAC-486B-92D2-E5F1A8A49CDA}"/>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318231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36604F8E-AD62-4548-AC2F-8C1F2B1EF40F}"/>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2CA610B-E3B4-48A4-9555-9CB748FB38B0}"/>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404B5E0-4946-4A1D-AD31-4194DB7B4FD7}"/>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5" name="Alt Bilgi Yer Tutucusu 4">
            <a:extLst>
              <a:ext uri="{FF2B5EF4-FFF2-40B4-BE49-F238E27FC236}">
                <a16:creationId xmlns:a16="http://schemas.microsoft.com/office/drawing/2014/main" id="{6E1B3C9D-BBC4-4C8E-A304-CC948130148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A3C2AE-E3AC-4CD3-93E7-C3226784F66A}"/>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313232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2041A1-A50A-4B79-A60B-988092D7B08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4047DE6-EEDB-40DF-8FE9-64133DF3AF1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0D507F4-575E-4ECA-9DE4-11283D074262}"/>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5" name="Alt Bilgi Yer Tutucusu 4">
            <a:extLst>
              <a:ext uri="{FF2B5EF4-FFF2-40B4-BE49-F238E27FC236}">
                <a16:creationId xmlns:a16="http://schemas.microsoft.com/office/drawing/2014/main" id="{70892F1C-1BB4-4396-9137-F3379040F3C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4CBAB25-3483-4F2C-952B-69FBE13F4A40}"/>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94554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73D02B-8DD5-474F-B059-5C2ACBEDBA57}"/>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3990665-33FB-4A6C-B703-B1C2028FF0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0C2ADD8-6107-4C7F-88FB-58FE1CCD9BEA}"/>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5" name="Alt Bilgi Yer Tutucusu 4">
            <a:extLst>
              <a:ext uri="{FF2B5EF4-FFF2-40B4-BE49-F238E27FC236}">
                <a16:creationId xmlns:a16="http://schemas.microsoft.com/office/drawing/2014/main" id="{C791321C-6611-4D0E-899D-B9AA3E0377D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9337E49-FA02-497E-8EF5-9F8F50D12D66}"/>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423123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53BB80-BAA3-4406-9075-A65C8C6FBB3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A4F3661-8AAB-43BD-938B-2992FD75FE40}"/>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F3F16D4-5B11-4269-9743-3DE706572E4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082DE0B-0530-4792-B9F4-E01184F9A41C}"/>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6" name="Alt Bilgi Yer Tutucusu 5">
            <a:extLst>
              <a:ext uri="{FF2B5EF4-FFF2-40B4-BE49-F238E27FC236}">
                <a16:creationId xmlns:a16="http://schemas.microsoft.com/office/drawing/2014/main" id="{9D04019C-1AF7-4321-8D85-E680E9BC612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56B3EA0-0E6E-4957-B596-668BA0FD58A6}"/>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419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06DD65-0FD1-4D94-BFD9-239E9E2D6E9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1EE8710-C2A8-4C07-8A2A-BBE4488B9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A9699BD-FA7C-47DB-8EE6-CB1C042257C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3D4EDA7-B4C9-4CDA-BE45-9071E5C76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83CA4EC-805F-44D9-A767-0E575F5C3DE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020FF359-DFE6-4107-A01D-A9B34FECAA19}"/>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8" name="Alt Bilgi Yer Tutucusu 7">
            <a:extLst>
              <a:ext uri="{FF2B5EF4-FFF2-40B4-BE49-F238E27FC236}">
                <a16:creationId xmlns:a16="http://schemas.microsoft.com/office/drawing/2014/main" id="{E199C2ED-9EBD-4F1C-9987-2D474DC09EB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DFB131C-E509-4BAE-9C32-738E2C1149E8}"/>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399001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994340-4D73-4B42-99C9-BE44D436430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6516FC9-338C-4916-A7A2-6892426D75B2}"/>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4" name="Alt Bilgi Yer Tutucusu 3">
            <a:extLst>
              <a:ext uri="{FF2B5EF4-FFF2-40B4-BE49-F238E27FC236}">
                <a16:creationId xmlns:a16="http://schemas.microsoft.com/office/drawing/2014/main" id="{863737AB-7FCA-47F9-9D25-75369391AD8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9C6180F-4776-46D8-99BE-839B2A930124}"/>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151617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F26C71C-4C0E-4F34-8DFE-EAEF4D554BDF}"/>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3" name="Alt Bilgi Yer Tutucusu 2">
            <a:extLst>
              <a:ext uri="{FF2B5EF4-FFF2-40B4-BE49-F238E27FC236}">
                <a16:creationId xmlns:a16="http://schemas.microsoft.com/office/drawing/2014/main" id="{88BD8BFD-C919-42CC-B27B-FA93E9E01E6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733DB71-F127-48F2-B80D-1FF9AC97E7A3}"/>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522747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0FC9B4-D9F5-45A6-BFAD-B44885D112B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EAF193A-B654-4B80-8687-5D852F33F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677BCD9-F074-4126-8FE1-14A6D3858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EC7F63-34C9-4B5F-A2AC-F3352288C254}"/>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6" name="Alt Bilgi Yer Tutucusu 5">
            <a:extLst>
              <a:ext uri="{FF2B5EF4-FFF2-40B4-BE49-F238E27FC236}">
                <a16:creationId xmlns:a16="http://schemas.microsoft.com/office/drawing/2014/main" id="{8F653EE0-C142-4603-BAA6-62C5B7A3095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7C03775-E0A4-4D9E-BCC7-A1EB24D3C165}"/>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276070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570E07-8186-47F4-A9FC-709E3FE8471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4046BED-B271-4F95-B230-1C6F9CDE21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5650113-DF21-4BBF-93B7-550D87515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17533AF-291A-4C09-AEE5-0D7D61B7DD2F}"/>
              </a:ext>
            </a:extLst>
          </p:cNvPr>
          <p:cNvSpPr>
            <a:spLocks noGrp="1"/>
          </p:cNvSpPr>
          <p:nvPr>
            <p:ph type="dt" sz="half" idx="10"/>
          </p:nvPr>
        </p:nvSpPr>
        <p:spPr/>
        <p:txBody>
          <a:bodyPr/>
          <a:lstStyle/>
          <a:p>
            <a:fld id="{C69B0A68-3B0A-443C-8FF3-B2B21C080C78}" type="datetimeFigureOut">
              <a:rPr lang="tr-TR" smtClean="0"/>
              <a:t>4.02.2020</a:t>
            </a:fld>
            <a:endParaRPr lang="tr-TR"/>
          </a:p>
        </p:txBody>
      </p:sp>
      <p:sp>
        <p:nvSpPr>
          <p:cNvPr id="6" name="Alt Bilgi Yer Tutucusu 5">
            <a:extLst>
              <a:ext uri="{FF2B5EF4-FFF2-40B4-BE49-F238E27FC236}">
                <a16:creationId xmlns:a16="http://schemas.microsoft.com/office/drawing/2014/main" id="{8B40CAE7-DE28-40F4-9E42-1075D7DE8F4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728023-6A22-42DE-BE8E-41014F2BBE12}"/>
              </a:ext>
            </a:extLst>
          </p:cNvPr>
          <p:cNvSpPr>
            <a:spLocks noGrp="1"/>
          </p:cNvSpPr>
          <p:nvPr>
            <p:ph type="sldNum" sz="quarter" idx="12"/>
          </p:nvPr>
        </p:nvSpPr>
        <p:spPr/>
        <p:txBody>
          <a:bodyPr/>
          <a:lstStyle/>
          <a:p>
            <a:fld id="{91942153-88F6-4A10-852D-C89891324702}" type="slidenum">
              <a:rPr lang="tr-TR" smtClean="0"/>
              <a:t>‹#›</a:t>
            </a:fld>
            <a:endParaRPr lang="tr-TR"/>
          </a:p>
        </p:txBody>
      </p:sp>
    </p:spTree>
    <p:extLst>
      <p:ext uri="{BB962C8B-B14F-4D97-AF65-F5344CB8AC3E}">
        <p14:creationId xmlns:p14="http://schemas.microsoft.com/office/powerpoint/2010/main" val="198829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7736A2D-32D4-44CE-8FCE-9F9D6B59A5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1BD75C-C739-4BBA-ABB5-BA22FB1FA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DB82FE3-E160-4046-BC5C-68A97CFB9F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B0A68-3B0A-443C-8FF3-B2B21C080C78}" type="datetimeFigureOut">
              <a:rPr lang="tr-TR" smtClean="0"/>
              <a:t>4.02.2020</a:t>
            </a:fld>
            <a:endParaRPr lang="tr-TR"/>
          </a:p>
        </p:txBody>
      </p:sp>
      <p:sp>
        <p:nvSpPr>
          <p:cNvPr id="5" name="Alt Bilgi Yer Tutucusu 4">
            <a:extLst>
              <a:ext uri="{FF2B5EF4-FFF2-40B4-BE49-F238E27FC236}">
                <a16:creationId xmlns:a16="http://schemas.microsoft.com/office/drawing/2014/main" id="{46EBE312-925A-4A86-BD41-888F7B8D7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D2F8B65-4604-4EBE-B534-138D3FDAB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42153-88F6-4A10-852D-C89891324702}" type="slidenum">
              <a:rPr lang="tr-TR" smtClean="0"/>
              <a:t>‹#›</a:t>
            </a:fld>
            <a:endParaRPr lang="tr-TR"/>
          </a:p>
        </p:txBody>
      </p:sp>
    </p:spTree>
    <p:extLst>
      <p:ext uri="{BB962C8B-B14F-4D97-AF65-F5344CB8AC3E}">
        <p14:creationId xmlns:p14="http://schemas.microsoft.com/office/powerpoint/2010/main" val="2467977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405"/>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5452844" y="2570857"/>
            <a:ext cx="6660727" cy="1869309"/>
          </a:xfrm>
        </p:spPr>
        <p:txBody>
          <a:bodyPr>
            <a:normAutofit/>
          </a:bodyPr>
          <a:lstStyle/>
          <a:p>
            <a:r>
              <a:rPr lang="tr-TR" sz="3200" dirty="0">
                <a:solidFill>
                  <a:schemeClr val="bg1"/>
                </a:solidFill>
                <a:latin typeface="Times New Roman" panose="02020603050405020304" pitchFamily="18" charset="0"/>
                <a:cs typeface="Times New Roman" panose="02020603050405020304" pitchFamily="18" charset="0"/>
              </a:rPr>
              <a:t>AYŞENUR BÖLÜKBAŞI TURGUT</a:t>
            </a:r>
            <a:br>
              <a:rPr lang="tr-TR" sz="3200" dirty="0">
                <a:solidFill>
                  <a:schemeClr val="bg1"/>
                </a:solidFill>
                <a:latin typeface="Times New Roman" panose="02020603050405020304" pitchFamily="18" charset="0"/>
                <a:cs typeface="Times New Roman" panose="02020603050405020304" pitchFamily="18" charset="0"/>
              </a:rPr>
            </a:br>
            <a:r>
              <a:rPr lang="tr-TR" sz="3200" dirty="0">
                <a:solidFill>
                  <a:schemeClr val="bg1"/>
                </a:solidFill>
                <a:latin typeface="Times New Roman" panose="02020603050405020304" pitchFamily="18" charset="0"/>
                <a:cs typeface="Times New Roman" panose="02020603050405020304" pitchFamily="18" charset="0"/>
              </a:rPr>
              <a:t>PEYZAJ MİMARI</a:t>
            </a:r>
            <a:br>
              <a:rPr lang="tr-TR" sz="3200" dirty="0">
                <a:solidFill>
                  <a:schemeClr val="bg1"/>
                </a:solidFill>
                <a:latin typeface="Times New Roman" panose="02020603050405020304" pitchFamily="18" charset="0"/>
                <a:cs typeface="Times New Roman" panose="02020603050405020304" pitchFamily="18" charset="0"/>
              </a:rPr>
            </a:br>
            <a:endParaRPr lang="tr-TR" sz="3200" dirty="0">
              <a:solidFill>
                <a:schemeClr val="bg1"/>
              </a:solidFill>
              <a:latin typeface="Times New Roman" panose="02020603050405020304" pitchFamily="18" charset="0"/>
              <a:cs typeface="Times New Roman" panose="02020603050405020304" pitchFamily="18" charset="0"/>
            </a:endParaRPr>
          </a:p>
        </p:txBody>
      </p:sp>
      <p:pic>
        <p:nvPicPr>
          <p:cNvPr id="7" name="Resim 6">
            <a:extLst>
              <a:ext uri="{FF2B5EF4-FFF2-40B4-BE49-F238E27FC236}">
                <a16:creationId xmlns:a16="http://schemas.microsoft.com/office/drawing/2014/main" id="{D5743D3D-C570-4B53-9823-88A47452C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620"/>
            <a:ext cx="4999290" cy="6871785"/>
          </a:xfrm>
          <a:prstGeom prst="rect">
            <a:avLst/>
          </a:prstGeom>
        </p:spPr>
      </p:pic>
    </p:spTree>
    <p:extLst>
      <p:ext uri="{BB962C8B-B14F-4D97-AF65-F5344CB8AC3E}">
        <p14:creationId xmlns:p14="http://schemas.microsoft.com/office/powerpoint/2010/main" val="2256316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9860E658-080A-4577-93A0-C1F23CD2EEA8}"/>
              </a:ext>
            </a:extLst>
          </p:cNvPr>
          <p:cNvSpPr txBox="1">
            <a:spLocks/>
          </p:cNvSpPr>
          <p:nvPr/>
        </p:nvSpPr>
        <p:spPr>
          <a:xfrm>
            <a:off x="2513187" y="112520"/>
            <a:ext cx="7165623" cy="27229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tr-TR" sz="2800" u="sng" dirty="0">
                <a:solidFill>
                  <a:schemeClr val="bg1"/>
                </a:solidFill>
                <a:latin typeface="Times New Roman" panose="02020603050405020304" pitchFamily="18" charset="0"/>
                <a:cs typeface="Times New Roman" panose="02020603050405020304" pitchFamily="18" charset="0"/>
              </a:rPr>
              <a:t>HORTİKÜLTÜREL TERAPİ</a:t>
            </a:r>
            <a:br>
              <a:rPr lang="tr-TR" sz="2200" u="sng" dirty="0">
                <a:solidFill>
                  <a:schemeClr val="bg1"/>
                </a:solidFill>
                <a:latin typeface="Times New Roman" panose="02020603050405020304" pitchFamily="18" charset="0"/>
                <a:cs typeface="Times New Roman" panose="02020603050405020304" pitchFamily="18" charset="0"/>
              </a:rPr>
            </a:br>
            <a:r>
              <a:rPr lang="tr-TR" sz="2200" dirty="0">
                <a:solidFill>
                  <a:schemeClr val="bg1"/>
                </a:solidFill>
                <a:latin typeface="Times New Roman" panose="02020603050405020304" pitchFamily="18" charset="0"/>
                <a:cs typeface="Times New Roman" panose="02020603050405020304" pitchFamily="18" charset="0"/>
              </a:rPr>
              <a:t>FİZİKSEL VEYA ZİHİNSEL ENGELLİLER İLE YADA HERHANGİ BİR NEDENLE HASTANEDE TEDAVİ GÖREN HER YAŞ BİREYİN İYİ OLMA HALİNİ DETEKLEYEN,BİTKİ ,TOPRAK VE DOĞA GİBİ ELEMANLARA DAYALI TEDAVİ EDİCİ, EĞİTİCİ VE GELİŞTİRİCİ AKTİVİTELER BÜTÜNÜDÜR.</a:t>
            </a:r>
          </a:p>
        </p:txBody>
      </p:sp>
      <p:pic>
        <p:nvPicPr>
          <p:cNvPr id="3076" name="Picture 4" descr="Evde Bitki Yetiştirmek İsteyenlere Altın Değerinde Tavsiyeler!">
            <a:extLst>
              <a:ext uri="{FF2B5EF4-FFF2-40B4-BE49-F238E27FC236}">
                <a16:creationId xmlns:a16="http://schemas.microsoft.com/office/drawing/2014/main" id="{C80EDB55-9EBC-467F-86D9-04F94A3D4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603" y="3137482"/>
            <a:ext cx="6744793" cy="3484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109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9860E658-080A-4577-93A0-C1F23CD2EEA8}"/>
              </a:ext>
            </a:extLst>
          </p:cNvPr>
          <p:cNvSpPr txBox="1">
            <a:spLocks/>
          </p:cNvSpPr>
          <p:nvPr/>
        </p:nvSpPr>
        <p:spPr>
          <a:xfrm>
            <a:off x="1291904" y="385895"/>
            <a:ext cx="9420837" cy="23069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tr-TR" sz="2800" u="sng" dirty="0">
                <a:solidFill>
                  <a:schemeClr val="bg1"/>
                </a:solidFill>
                <a:latin typeface="Times New Roman" panose="02020603050405020304" pitchFamily="18" charset="0"/>
                <a:cs typeface="Times New Roman" panose="02020603050405020304" pitchFamily="18" charset="0"/>
              </a:rPr>
              <a:t>BİOFİLİK TASARIM</a:t>
            </a:r>
          </a:p>
          <a:p>
            <a:pPr algn="just">
              <a:lnSpc>
                <a:spcPct val="100000"/>
              </a:lnSpc>
            </a:pPr>
            <a:r>
              <a:rPr lang="tr-TR" sz="2200" dirty="0">
                <a:solidFill>
                  <a:schemeClr val="bg1"/>
                </a:solidFill>
                <a:latin typeface="Times New Roman" panose="02020603050405020304" pitchFamily="18" charset="0"/>
                <a:cs typeface="Times New Roman" panose="02020603050405020304" pitchFamily="18" charset="0"/>
              </a:rPr>
              <a:t>ARAŞTIRMACILAR,İÇMEKAN PEYZAJ PLANLAMALARININ, ÇALIŞMA ORTAMINDAKİ, HAVA KALİTESİ, ÇALIŞANLARIN KONSANTRASYONU VE İŞ TATMİNİ ÜZERİNDEKİ ETKİLERİ İNCELEDİ.ELDE EDİLEN SONUÇLAR GÖRÜŞ AÇISINDA BİTKİ BULUNAN KİŞİLERİN VERİMLİLİĞİ %18-30  ORANINDA ARTTIĞINI ORTAYA KOYUYOR. </a:t>
            </a:r>
            <a:br>
              <a:rPr lang="tr-TR" sz="2800" dirty="0">
                <a:solidFill>
                  <a:schemeClr val="bg1"/>
                </a:solidFill>
                <a:latin typeface="Times New Roman" panose="02020603050405020304" pitchFamily="18" charset="0"/>
                <a:cs typeface="Times New Roman" panose="02020603050405020304" pitchFamily="18" charset="0"/>
              </a:rPr>
            </a:br>
            <a:endParaRPr lang="tr-TR" sz="2800" dirty="0">
              <a:solidFill>
                <a:schemeClr val="bg1"/>
              </a:solidFill>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DD485793-FD5A-4D90-83AD-592E6EB4B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863" y="2558642"/>
            <a:ext cx="8072918" cy="403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99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1796639" y="3921856"/>
            <a:ext cx="8598719" cy="2314073"/>
          </a:xfrm>
        </p:spPr>
        <p:txBody>
          <a:bodyPr>
            <a:noAutofit/>
          </a:bodyPr>
          <a:lstStyle/>
          <a:p>
            <a:pPr algn="l">
              <a:lnSpc>
                <a:spcPct val="100000"/>
              </a:lnSpc>
            </a:pPr>
            <a:br>
              <a:rPr lang="tr-TR" sz="2800" dirty="0">
                <a:solidFill>
                  <a:schemeClr val="bg1"/>
                </a:solidFill>
                <a:latin typeface="Times New Roman" panose="02020603050405020304" pitchFamily="18" charset="0"/>
                <a:cs typeface="Times New Roman" panose="02020603050405020304" pitchFamily="18" charset="0"/>
              </a:rPr>
            </a:br>
            <a:r>
              <a:rPr lang="tr-TR" sz="2800" dirty="0">
                <a:solidFill>
                  <a:schemeClr val="bg1"/>
                </a:solidFill>
                <a:latin typeface="Times New Roman" panose="02020603050405020304" pitchFamily="18" charset="0"/>
                <a:cs typeface="Times New Roman" panose="02020603050405020304" pitchFamily="18" charset="0"/>
              </a:rPr>
              <a:t>İSTANBULDA 15 MİLYON 67 BİN 724 KİŞİ YAŞAMAKTADIR. NUFUSUN  </a:t>
            </a:r>
            <a:r>
              <a:rPr lang="tr-TR" sz="3000" u="sng" dirty="0">
                <a:solidFill>
                  <a:schemeClr val="bg1"/>
                </a:solidFill>
                <a:latin typeface="Times New Roman" panose="02020603050405020304" pitchFamily="18" charset="0"/>
                <a:cs typeface="Times New Roman" panose="02020603050405020304" pitchFamily="18" charset="0"/>
              </a:rPr>
              <a:t>% 10’UNU ENGELLİ </a:t>
            </a:r>
            <a:r>
              <a:rPr lang="tr-TR" sz="2800" dirty="0">
                <a:solidFill>
                  <a:schemeClr val="bg1"/>
                </a:solidFill>
                <a:latin typeface="Times New Roman" panose="02020603050405020304" pitchFamily="18" charset="0"/>
                <a:cs typeface="Times New Roman" panose="02020603050405020304" pitchFamily="18" charset="0"/>
              </a:rPr>
              <a:t>VATANDAŞIMIZ OLUŞTURMAKTADIR.ENGELLİ BİREYLERİN ETKİLEŞİMDE OLDUĞU MİNİMUM 2 KİŞİ OLDUĞUNU DÜŞÜNÜRSEK ,ERİŞEBİLİRLİK ADINA YAPILAN HER EKSİK </a:t>
            </a:r>
            <a:r>
              <a:rPr lang="tr-TR" sz="3000" u="sng" dirty="0">
                <a:solidFill>
                  <a:schemeClr val="bg1"/>
                </a:solidFill>
                <a:latin typeface="Times New Roman" panose="02020603050405020304" pitchFamily="18" charset="0"/>
                <a:cs typeface="Times New Roman" panose="02020603050405020304" pitchFamily="18" charset="0"/>
              </a:rPr>
              <a:t>4,5 MİLYON </a:t>
            </a:r>
            <a:r>
              <a:rPr lang="tr-TR" sz="2800" dirty="0">
                <a:solidFill>
                  <a:schemeClr val="bg1"/>
                </a:solidFill>
                <a:latin typeface="Times New Roman" panose="02020603050405020304" pitchFamily="18" charset="0"/>
                <a:cs typeface="Times New Roman" panose="02020603050405020304" pitchFamily="18" charset="0"/>
              </a:rPr>
              <a:t>İNSANI MAĞDUR ETMEKTEDİR.</a:t>
            </a:r>
            <a:r>
              <a:rPr lang="de-DE" sz="2800" dirty="0">
                <a:solidFill>
                  <a:schemeClr val="bg1"/>
                </a:solidFill>
                <a:latin typeface="Times New Roman" panose="02020603050405020304" pitchFamily="18" charset="0"/>
                <a:cs typeface="Times New Roman" panose="02020603050405020304" pitchFamily="18" charset="0"/>
              </a:rPr>
              <a:t> </a:t>
            </a:r>
            <a:endParaRPr lang="tr-TR" sz="2800" dirty="0">
              <a:solidFill>
                <a:schemeClr val="bg1"/>
              </a:solidFill>
              <a:latin typeface="Times New Roman" panose="02020603050405020304" pitchFamily="18" charset="0"/>
              <a:cs typeface="Times New Roman" panose="02020603050405020304" pitchFamily="18" charset="0"/>
            </a:endParaRPr>
          </a:p>
        </p:txBody>
      </p:sp>
      <p:pic>
        <p:nvPicPr>
          <p:cNvPr id="7170" name="Picture 2" descr="İSTANBUL NUFUSU 2019 ile ilgili görsel sonucu&quot;">
            <a:extLst>
              <a:ext uri="{FF2B5EF4-FFF2-40B4-BE49-F238E27FC236}">
                <a16:creationId xmlns:a16="http://schemas.microsoft.com/office/drawing/2014/main" id="{5ECCB0D4-2875-42C4-AC92-E3279D27E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671" y="274803"/>
            <a:ext cx="5066653" cy="26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294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4"/>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1607890" y="2125754"/>
            <a:ext cx="9144000" cy="2595563"/>
          </a:xfrm>
        </p:spPr>
        <p:txBody>
          <a:bodyPr>
            <a:noAutofit/>
          </a:bodyPr>
          <a:lstStyle/>
          <a:p>
            <a:pPr>
              <a:lnSpc>
                <a:spcPct val="200000"/>
              </a:lnSpc>
            </a:pPr>
            <a:r>
              <a:rPr lang="tr-TR" sz="4400" dirty="0">
                <a:solidFill>
                  <a:schemeClr val="bg1"/>
                </a:solidFill>
                <a:latin typeface="Times New Roman" panose="02020603050405020304" pitchFamily="18" charset="0"/>
                <a:cs typeface="Times New Roman" panose="02020603050405020304" pitchFamily="18" charset="0"/>
              </a:rPr>
              <a:t>AYNI ŞARTLARDA </a:t>
            </a:r>
            <a:br>
              <a:rPr lang="tr-TR" sz="4400" dirty="0">
                <a:solidFill>
                  <a:schemeClr val="bg1"/>
                </a:solidFill>
                <a:latin typeface="Times New Roman" panose="02020603050405020304" pitchFamily="18" charset="0"/>
                <a:cs typeface="Times New Roman" panose="02020603050405020304" pitchFamily="18" charset="0"/>
              </a:rPr>
            </a:br>
            <a:r>
              <a:rPr lang="tr-TR" sz="4400" dirty="0">
                <a:solidFill>
                  <a:schemeClr val="bg1"/>
                </a:solidFill>
                <a:latin typeface="Times New Roman" panose="02020603050405020304" pitchFamily="18" charset="0"/>
                <a:cs typeface="Times New Roman" panose="02020603050405020304" pitchFamily="18" charset="0"/>
              </a:rPr>
              <a:t>HAYATIN  TAM  İÇİNDE</a:t>
            </a:r>
            <a:br>
              <a:rPr lang="tr-TR" sz="4400" dirty="0">
                <a:solidFill>
                  <a:schemeClr val="bg1"/>
                </a:solidFill>
                <a:latin typeface="Times New Roman" panose="02020603050405020304" pitchFamily="18" charset="0"/>
                <a:cs typeface="Times New Roman" panose="02020603050405020304" pitchFamily="18" charset="0"/>
              </a:rPr>
            </a:br>
            <a:r>
              <a:rPr lang="tr-TR" sz="4400" dirty="0">
                <a:solidFill>
                  <a:schemeClr val="bg1"/>
                </a:solidFill>
                <a:latin typeface="Times New Roman" panose="02020603050405020304" pitchFamily="18" charset="0"/>
                <a:cs typeface="Times New Roman" panose="02020603050405020304" pitchFamily="18" charset="0"/>
              </a:rPr>
              <a:t>AYRIŞMADAN</a:t>
            </a:r>
          </a:p>
        </p:txBody>
      </p:sp>
    </p:spTree>
    <p:extLst>
      <p:ext uri="{BB962C8B-B14F-4D97-AF65-F5344CB8AC3E}">
        <p14:creationId xmlns:p14="http://schemas.microsoft.com/office/powerpoint/2010/main" val="318365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50" y="0"/>
            <a:ext cx="12192000" cy="6858000"/>
          </a:xfrm>
          <a:prstGeom prst="rect">
            <a:avLst/>
          </a:prstGeom>
        </p:spPr>
      </p:pic>
      <p:pic>
        <p:nvPicPr>
          <p:cNvPr id="4" name="Resim 3">
            <a:extLst>
              <a:ext uri="{FF2B5EF4-FFF2-40B4-BE49-F238E27FC236}">
                <a16:creationId xmlns:a16="http://schemas.microsoft.com/office/drawing/2014/main" id="{4556F756-B1BB-49D6-B2C1-198D51CDD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491" y="1510164"/>
            <a:ext cx="2013313" cy="3579223"/>
          </a:xfrm>
          <a:prstGeom prst="rect">
            <a:avLst/>
          </a:prstGeom>
        </p:spPr>
      </p:pic>
      <p:pic>
        <p:nvPicPr>
          <p:cNvPr id="7" name="Resim 6">
            <a:extLst>
              <a:ext uri="{FF2B5EF4-FFF2-40B4-BE49-F238E27FC236}">
                <a16:creationId xmlns:a16="http://schemas.microsoft.com/office/drawing/2014/main" id="{B4A4B05F-F13C-4BB4-95F0-F324A49B2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054" y="397038"/>
            <a:ext cx="3265580" cy="5805476"/>
          </a:xfrm>
          <a:prstGeom prst="rect">
            <a:avLst/>
          </a:prstGeom>
        </p:spPr>
      </p:pic>
      <p:sp>
        <p:nvSpPr>
          <p:cNvPr id="8" name="Başlık 1">
            <a:extLst>
              <a:ext uri="{FF2B5EF4-FFF2-40B4-BE49-F238E27FC236}">
                <a16:creationId xmlns:a16="http://schemas.microsoft.com/office/drawing/2014/main" id="{8D674939-540F-4FCE-AAF3-9E97D4C39284}"/>
              </a:ext>
            </a:extLst>
          </p:cNvPr>
          <p:cNvSpPr>
            <a:spLocks noGrp="1"/>
          </p:cNvSpPr>
          <p:nvPr>
            <p:ph type="ctrTitle"/>
          </p:nvPr>
        </p:nvSpPr>
        <p:spPr>
          <a:xfrm>
            <a:off x="6599494" y="3044074"/>
            <a:ext cx="4707452" cy="1953080"/>
          </a:xfrm>
        </p:spPr>
        <p:txBody>
          <a:bodyPr>
            <a:noAutofit/>
          </a:bodyPr>
          <a:lstStyle/>
          <a:p>
            <a:pPr>
              <a:lnSpc>
                <a:spcPct val="200000"/>
              </a:lnSpc>
            </a:pPr>
            <a:r>
              <a:rPr lang="tr-TR" sz="4400" dirty="0">
                <a:solidFill>
                  <a:schemeClr val="bg1"/>
                </a:solidFill>
                <a:latin typeface="Times New Roman" panose="02020603050405020304" pitchFamily="18" charset="0"/>
                <a:cs typeface="Times New Roman" panose="02020603050405020304" pitchFamily="18" charset="0"/>
              </a:rPr>
              <a:t>NEDEN BÖYLE </a:t>
            </a:r>
            <a:br>
              <a:rPr lang="tr-TR" sz="4400" dirty="0">
                <a:solidFill>
                  <a:schemeClr val="bg1"/>
                </a:solidFill>
                <a:latin typeface="Times New Roman" panose="02020603050405020304" pitchFamily="18" charset="0"/>
                <a:cs typeface="Times New Roman" panose="02020603050405020304" pitchFamily="18" charset="0"/>
              </a:rPr>
            </a:br>
            <a:r>
              <a:rPr lang="tr-TR" sz="4400" dirty="0">
                <a:solidFill>
                  <a:schemeClr val="bg1"/>
                </a:solidFill>
                <a:latin typeface="Times New Roman" panose="02020603050405020304" pitchFamily="18" charset="0"/>
                <a:cs typeface="Times New Roman" panose="02020603050405020304" pitchFamily="18" charset="0"/>
              </a:rPr>
              <a:t>İŞLER</a:t>
            </a:r>
            <a:br>
              <a:rPr lang="tr-TR" sz="4400" dirty="0">
                <a:solidFill>
                  <a:schemeClr val="bg1"/>
                </a:solidFill>
                <a:latin typeface="Times New Roman" panose="02020603050405020304" pitchFamily="18" charset="0"/>
                <a:cs typeface="Times New Roman" panose="02020603050405020304" pitchFamily="18" charset="0"/>
              </a:rPr>
            </a:br>
            <a:r>
              <a:rPr lang="tr-TR" sz="4400" dirty="0">
                <a:solidFill>
                  <a:schemeClr val="bg1"/>
                </a:solidFill>
                <a:latin typeface="Times New Roman" panose="02020603050405020304" pitchFamily="18" charset="0"/>
                <a:cs typeface="Times New Roman" panose="02020603050405020304" pitchFamily="18" charset="0"/>
              </a:rPr>
              <a:t>ÇIKIYOR?</a:t>
            </a:r>
          </a:p>
        </p:txBody>
      </p:sp>
    </p:spTree>
    <p:extLst>
      <p:ext uri="{BB962C8B-B14F-4D97-AF65-F5344CB8AC3E}">
        <p14:creationId xmlns:p14="http://schemas.microsoft.com/office/powerpoint/2010/main" val="18046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1503157" y="0"/>
            <a:ext cx="9185685" cy="2539487"/>
          </a:xfrm>
        </p:spPr>
        <p:txBody>
          <a:bodyPr>
            <a:normAutofit/>
          </a:bodyPr>
          <a:lstStyle/>
          <a:p>
            <a:r>
              <a:rPr lang="tr-TR" sz="3200" u="sng" dirty="0">
                <a:solidFill>
                  <a:schemeClr val="bg1"/>
                </a:solidFill>
                <a:latin typeface="Times New Roman" panose="02020603050405020304" pitchFamily="18" charset="0"/>
                <a:cs typeface="Times New Roman" panose="02020603050405020304" pitchFamily="18" charset="0"/>
              </a:rPr>
              <a:t>İMAR PLANLAMALARI </a:t>
            </a:r>
            <a:br>
              <a:rPr lang="tr-TR" sz="2400" dirty="0">
                <a:solidFill>
                  <a:schemeClr val="bg1"/>
                </a:solidFill>
                <a:latin typeface="Times New Roman" panose="02020603050405020304" pitchFamily="18" charset="0"/>
                <a:cs typeface="Times New Roman" panose="02020603050405020304" pitchFamily="18" charset="0"/>
              </a:rPr>
            </a:br>
            <a:r>
              <a:rPr lang="tr-TR" sz="2400" dirty="0">
                <a:solidFill>
                  <a:schemeClr val="bg1"/>
                </a:solidFill>
                <a:latin typeface="Times New Roman" panose="02020603050405020304" pitchFamily="18" charset="0"/>
                <a:cs typeface="Times New Roman" panose="02020603050405020304" pitchFamily="18" charset="0"/>
              </a:rPr>
              <a:t>KENT İÇİN İMAR PLANLARI OLUŞTURULURKEN , PEYZAJ MİMARLARI TARAFINDAN DA DEĞERLENDİRİLMELİ, AÇIK YEŞİL ALANLAR,SOKAK VE CADDELER, MEYDANLAR OLUŞTURULURKEN  ERİŞEBİLİRLİK İLE BERABER DÜŞÜNÜLMALİDİR.</a:t>
            </a:r>
          </a:p>
        </p:txBody>
      </p:sp>
      <p:pic>
        <p:nvPicPr>
          <p:cNvPr id="8196" name="Picture 4" descr="İMAR PLANLARI ile ilgili görsel sonucu&quot;">
            <a:extLst>
              <a:ext uri="{FF2B5EF4-FFF2-40B4-BE49-F238E27FC236}">
                <a16:creationId xmlns:a16="http://schemas.microsoft.com/office/drawing/2014/main" id="{621C4425-13E1-4129-B2AD-1BF63D057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950" y="2830814"/>
            <a:ext cx="6560098" cy="373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41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4"/>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2969703" y="-5464"/>
            <a:ext cx="6400800" cy="2595563"/>
          </a:xfrm>
        </p:spPr>
        <p:txBody>
          <a:bodyPr>
            <a:normAutofit fontScale="90000"/>
          </a:bodyPr>
          <a:lstStyle/>
          <a:p>
            <a:pPr algn="just"/>
            <a:r>
              <a:rPr lang="tr-TR" sz="3200" u="sng" dirty="0">
                <a:solidFill>
                  <a:schemeClr val="bg1"/>
                </a:solidFill>
                <a:latin typeface="Times New Roman" panose="02020603050405020304" pitchFamily="18" charset="0"/>
                <a:cs typeface="Times New Roman" panose="02020603050405020304" pitchFamily="18" charset="0"/>
              </a:rPr>
              <a:t>STANDARTLAR VE KANUNLAR</a:t>
            </a:r>
            <a:br>
              <a:rPr lang="tr-TR" sz="3200" dirty="0">
                <a:solidFill>
                  <a:schemeClr val="bg1"/>
                </a:solidFill>
                <a:latin typeface="Times New Roman" panose="02020603050405020304" pitchFamily="18" charset="0"/>
                <a:cs typeface="Times New Roman" panose="02020603050405020304" pitchFamily="18" charset="0"/>
              </a:rPr>
            </a:br>
            <a:r>
              <a:rPr lang="tr-TR" sz="3200" dirty="0">
                <a:solidFill>
                  <a:schemeClr val="bg1"/>
                </a:solidFill>
                <a:latin typeface="Times New Roman" panose="02020603050405020304" pitchFamily="18" charset="0"/>
                <a:cs typeface="Times New Roman" panose="02020603050405020304" pitchFamily="18" charset="0"/>
              </a:rPr>
              <a:t>Uygulamaya geçmek için bu standartlara uyulup uyulmadığı ancak sıkı</a:t>
            </a:r>
            <a:br>
              <a:rPr lang="tr-TR" sz="3200" dirty="0">
                <a:solidFill>
                  <a:schemeClr val="bg1"/>
                </a:solidFill>
                <a:latin typeface="Times New Roman" panose="02020603050405020304" pitchFamily="18" charset="0"/>
                <a:cs typeface="Times New Roman" panose="02020603050405020304" pitchFamily="18" charset="0"/>
              </a:rPr>
            </a:br>
            <a:r>
              <a:rPr lang="tr-TR" sz="3200" dirty="0">
                <a:solidFill>
                  <a:schemeClr val="bg1"/>
                </a:solidFill>
                <a:latin typeface="Times New Roman" panose="02020603050405020304" pitchFamily="18" charset="0"/>
                <a:cs typeface="Times New Roman" panose="02020603050405020304" pitchFamily="18" charset="0"/>
              </a:rPr>
              <a:t>denetimlerle tespit edilebilir, gerekli durumlarda vakıf ve derneklerden destek alınabilir. </a:t>
            </a:r>
          </a:p>
        </p:txBody>
      </p:sp>
      <p:pic>
        <p:nvPicPr>
          <p:cNvPr id="4" name="Resim 3">
            <a:extLst>
              <a:ext uri="{FF2B5EF4-FFF2-40B4-BE49-F238E27FC236}">
                <a16:creationId xmlns:a16="http://schemas.microsoft.com/office/drawing/2014/main" id="{4FBF53BE-033A-4101-97B9-1FB645981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669" y="2590099"/>
            <a:ext cx="8232662" cy="3803490"/>
          </a:xfrm>
          <a:prstGeom prst="rect">
            <a:avLst/>
          </a:prstGeom>
        </p:spPr>
      </p:pic>
    </p:spTree>
    <p:extLst>
      <p:ext uri="{BB962C8B-B14F-4D97-AF65-F5344CB8AC3E}">
        <p14:creationId xmlns:p14="http://schemas.microsoft.com/office/powerpoint/2010/main" val="1461239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3" y="-1"/>
            <a:ext cx="12192000" cy="6858000"/>
          </a:xfrm>
          <a:prstGeom prst="rect">
            <a:avLst/>
          </a:prstGeom>
        </p:spPr>
      </p:pic>
      <p:pic>
        <p:nvPicPr>
          <p:cNvPr id="4" name="Resim 3">
            <a:extLst>
              <a:ext uri="{FF2B5EF4-FFF2-40B4-BE49-F238E27FC236}">
                <a16:creationId xmlns:a16="http://schemas.microsoft.com/office/drawing/2014/main" id="{60BB8681-40BB-4F30-9ED7-CF54E8945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97" y="1455785"/>
            <a:ext cx="3792355" cy="3065487"/>
          </a:xfrm>
          <a:prstGeom prst="rect">
            <a:avLst/>
          </a:prstGeom>
        </p:spPr>
      </p:pic>
      <p:pic>
        <p:nvPicPr>
          <p:cNvPr id="23" name="Resim 22">
            <a:extLst>
              <a:ext uri="{FF2B5EF4-FFF2-40B4-BE49-F238E27FC236}">
                <a16:creationId xmlns:a16="http://schemas.microsoft.com/office/drawing/2014/main" id="{BC87669B-FCB1-4EF0-9C83-CFEB4C056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179" y="654286"/>
            <a:ext cx="7153624" cy="3934493"/>
          </a:xfrm>
          <a:prstGeom prst="rect">
            <a:avLst/>
          </a:prstGeom>
        </p:spPr>
      </p:pic>
    </p:spTree>
    <p:extLst>
      <p:ext uri="{BB962C8B-B14F-4D97-AF65-F5344CB8AC3E}">
        <p14:creationId xmlns:p14="http://schemas.microsoft.com/office/powerpoint/2010/main" val="119189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3228A639-2702-42A5-95EC-386D7AA3B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19" y="1643062"/>
            <a:ext cx="5372100" cy="3571875"/>
          </a:xfrm>
          <a:prstGeom prst="rect">
            <a:avLst/>
          </a:prstGeom>
        </p:spPr>
      </p:pic>
      <p:pic>
        <p:nvPicPr>
          <p:cNvPr id="6" name="Resim 5">
            <a:extLst>
              <a:ext uri="{FF2B5EF4-FFF2-40B4-BE49-F238E27FC236}">
                <a16:creationId xmlns:a16="http://schemas.microsoft.com/office/drawing/2014/main" id="{847A624D-90A1-4B8D-9451-AE343F75A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469" y="2323988"/>
            <a:ext cx="3643444" cy="2428963"/>
          </a:xfrm>
          <a:prstGeom prst="rect">
            <a:avLst/>
          </a:prstGeom>
        </p:spPr>
      </p:pic>
    </p:spTree>
    <p:extLst>
      <p:ext uri="{BB962C8B-B14F-4D97-AF65-F5344CB8AC3E}">
        <p14:creationId xmlns:p14="http://schemas.microsoft.com/office/powerpoint/2010/main" val="1705441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FA9A9613-9462-4722-8A2A-A269B5CEC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368" y="2025253"/>
            <a:ext cx="4876800" cy="3324225"/>
          </a:xfrm>
          <a:prstGeom prst="rect">
            <a:avLst/>
          </a:prstGeom>
        </p:spPr>
      </p:pic>
      <p:pic>
        <p:nvPicPr>
          <p:cNvPr id="6" name="Resim 5">
            <a:extLst>
              <a:ext uri="{FF2B5EF4-FFF2-40B4-BE49-F238E27FC236}">
                <a16:creationId xmlns:a16="http://schemas.microsoft.com/office/drawing/2014/main" id="{7AD90712-1442-4A37-A23C-68028A950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536" y="1799732"/>
            <a:ext cx="3619500" cy="3619500"/>
          </a:xfrm>
          <a:prstGeom prst="rect">
            <a:avLst/>
          </a:prstGeom>
        </p:spPr>
      </p:pic>
    </p:spTree>
    <p:extLst>
      <p:ext uri="{BB962C8B-B14F-4D97-AF65-F5344CB8AC3E}">
        <p14:creationId xmlns:p14="http://schemas.microsoft.com/office/powerpoint/2010/main" val="3283884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47" y="210317"/>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2957119" y="6937932"/>
            <a:ext cx="6277761" cy="45719"/>
          </a:xfrm>
        </p:spPr>
        <p:txBody>
          <a:bodyPr>
            <a:normAutofit fontScale="90000"/>
          </a:bodyPr>
          <a:lstStyle/>
          <a:p>
            <a:pPr algn="l">
              <a:lnSpc>
                <a:spcPct val="150000"/>
              </a:lnSpc>
            </a:pPr>
            <a:r>
              <a:rPr lang="tr-TR" sz="3200" dirty="0">
                <a:solidFill>
                  <a:schemeClr val="bg1"/>
                </a:solidFill>
                <a:latin typeface="Times New Roman" panose="02020603050405020304" pitchFamily="18" charset="0"/>
                <a:cs typeface="Times New Roman" panose="02020603050405020304" pitchFamily="18" charset="0"/>
              </a:rPr>
              <a:t>AÇIK YEŞİL ALANLARIN KAPSAMI</a:t>
            </a:r>
            <a:br>
              <a:rPr lang="tr-TR" sz="3200" dirty="0">
                <a:solidFill>
                  <a:schemeClr val="bg1"/>
                </a:solidFill>
                <a:latin typeface="Times New Roman" panose="02020603050405020304" pitchFamily="18" charset="0"/>
                <a:cs typeface="Times New Roman" panose="02020603050405020304" pitchFamily="18" charset="0"/>
              </a:rPr>
            </a:br>
            <a:r>
              <a:rPr lang="tr-TR" sz="3200" dirty="0">
                <a:solidFill>
                  <a:schemeClr val="bg1"/>
                </a:solidFill>
                <a:latin typeface="Times New Roman" panose="02020603050405020304" pitchFamily="18" charset="0"/>
                <a:cs typeface="Times New Roman" panose="02020603050405020304" pitchFamily="18" charset="0"/>
              </a:rPr>
              <a:t>İNSAN ÜZERİNDEKİ ETKİLERİ</a:t>
            </a:r>
            <a:br>
              <a:rPr lang="tr-TR" sz="3200" dirty="0">
                <a:solidFill>
                  <a:schemeClr val="bg1"/>
                </a:solidFill>
                <a:latin typeface="Times New Roman" panose="02020603050405020304" pitchFamily="18" charset="0"/>
                <a:cs typeface="Times New Roman" panose="02020603050405020304" pitchFamily="18" charset="0"/>
              </a:rPr>
            </a:br>
            <a:r>
              <a:rPr lang="tr-TR" sz="3200" dirty="0">
                <a:solidFill>
                  <a:schemeClr val="bg1"/>
                </a:solidFill>
                <a:latin typeface="Times New Roman" panose="02020603050405020304" pitchFamily="18" charset="0"/>
                <a:cs typeface="Times New Roman" panose="02020603050405020304" pitchFamily="18" charset="0"/>
              </a:rPr>
              <a:t>ERİŞEBİLİRLİK TESPİTLERİ</a:t>
            </a:r>
            <a:br>
              <a:rPr lang="tr-TR" sz="3200" dirty="0">
                <a:solidFill>
                  <a:schemeClr val="bg1"/>
                </a:solidFill>
                <a:latin typeface="Times New Roman" panose="02020603050405020304" pitchFamily="18" charset="0"/>
                <a:cs typeface="Times New Roman" panose="02020603050405020304" pitchFamily="18" charset="0"/>
              </a:rPr>
            </a:br>
            <a:r>
              <a:rPr lang="tr-TR" sz="3200" dirty="0">
                <a:solidFill>
                  <a:schemeClr val="bg1"/>
                </a:solidFill>
                <a:latin typeface="Times New Roman" panose="02020603050405020304" pitchFamily="18" charset="0"/>
                <a:cs typeface="Times New Roman" panose="02020603050405020304" pitchFamily="18" charset="0"/>
              </a:rPr>
              <a:t>NE YAPILMALI</a:t>
            </a:r>
            <a:br>
              <a:rPr lang="tr-TR" sz="3200" dirty="0">
                <a:solidFill>
                  <a:schemeClr val="bg1"/>
                </a:solidFill>
                <a:latin typeface="Times New Roman" panose="02020603050405020304" pitchFamily="18" charset="0"/>
                <a:cs typeface="Times New Roman" panose="02020603050405020304" pitchFamily="18" charset="0"/>
              </a:rPr>
            </a:br>
            <a:r>
              <a:rPr lang="tr-TR" sz="3200" dirty="0">
                <a:solidFill>
                  <a:schemeClr val="bg1"/>
                </a:solidFill>
                <a:latin typeface="Times New Roman" panose="02020603050405020304" pitchFamily="18" charset="0"/>
                <a:cs typeface="Times New Roman" panose="02020603050405020304" pitchFamily="18" charset="0"/>
              </a:rPr>
              <a:t>FARKINDALIK</a:t>
            </a:r>
            <a:br>
              <a:rPr lang="tr-TR" sz="3200" dirty="0">
                <a:solidFill>
                  <a:schemeClr val="bg1"/>
                </a:solidFill>
                <a:latin typeface="Times New Roman" panose="02020603050405020304" pitchFamily="18" charset="0"/>
                <a:cs typeface="Times New Roman" panose="02020603050405020304" pitchFamily="18" charset="0"/>
              </a:rPr>
            </a:br>
            <a:br>
              <a:rPr lang="tr-TR" sz="3200" dirty="0">
                <a:solidFill>
                  <a:schemeClr val="bg1"/>
                </a:solidFill>
                <a:latin typeface="Centaur" panose="02030504050205020304" pitchFamily="18" charset="0"/>
                <a:cs typeface="AngsanaUPC" panose="02020603050405020304" pitchFamily="18" charset="-34"/>
              </a:rPr>
            </a:br>
            <a:br>
              <a:rPr lang="tr-TR" sz="3200" dirty="0">
                <a:solidFill>
                  <a:schemeClr val="bg1"/>
                </a:solidFill>
                <a:latin typeface="Centaur" panose="02030504050205020304" pitchFamily="18" charset="0"/>
                <a:cs typeface="AngsanaUPC" panose="02020603050405020304" pitchFamily="18" charset="-34"/>
              </a:rPr>
            </a:br>
            <a:endParaRPr lang="tr-TR" sz="3200" dirty="0">
              <a:solidFill>
                <a:schemeClr val="bg1"/>
              </a:solidFill>
              <a:latin typeface="Centaur" panose="02030504050205020304" pitchFamily="18" charset="0"/>
              <a:cs typeface="AngsanaUPC" panose="02020603050405020304" pitchFamily="18" charset="-34"/>
            </a:endParaRPr>
          </a:p>
        </p:txBody>
      </p:sp>
    </p:spTree>
    <p:extLst>
      <p:ext uri="{BB962C8B-B14F-4D97-AF65-F5344CB8AC3E}">
        <p14:creationId xmlns:p14="http://schemas.microsoft.com/office/powerpoint/2010/main" val="831868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F70839DF-C166-414F-95AD-06F22B973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627" y="1012970"/>
            <a:ext cx="6442745" cy="4832059"/>
          </a:xfrm>
          <a:prstGeom prst="rect">
            <a:avLst/>
          </a:prstGeom>
        </p:spPr>
      </p:pic>
    </p:spTree>
    <p:extLst>
      <p:ext uri="{BB962C8B-B14F-4D97-AF65-F5344CB8AC3E}">
        <p14:creationId xmlns:p14="http://schemas.microsoft.com/office/powerpoint/2010/main" val="992528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descr="engellilere yapılan kötülükler ile ilgili görsel sonucu&quot;">
            <a:extLst>
              <a:ext uri="{FF2B5EF4-FFF2-40B4-BE49-F238E27FC236}">
                <a16:creationId xmlns:a16="http://schemas.microsoft.com/office/drawing/2014/main" id="{DADF6E59-261F-4B1B-9CBF-F6E886477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127" y="864044"/>
            <a:ext cx="7701745" cy="512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73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E924E000-DF38-4D02-9F7F-736019C8C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454" y="636751"/>
            <a:ext cx="5514192" cy="5123114"/>
          </a:xfrm>
          <a:prstGeom prst="rect">
            <a:avLst/>
          </a:prstGeom>
        </p:spPr>
      </p:pic>
    </p:spTree>
    <p:extLst>
      <p:ext uri="{BB962C8B-B14F-4D97-AF65-F5344CB8AC3E}">
        <p14:creationId xmlns:p14="http://schemas.microsoft.com/office/powerpoint/2010/main" val="3162757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DD2152BD-7CBD-4EE1-BCBD-C16BA7389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751" y="1049103"/>
            <a:ext cx="6398497" cy="4261127"/>
          </a:xfrm>
          <a:prstGeom prst="rect">
            <a:avLst/>
          </a:prstGeom>
        </p:spPr>
      </p:pic>
    </p:spTree>
    <p:extLst>
      <p:ext uri="{BB962C8B-B14F-4D97-AF65-F5344CB8AC3E}">
        <p14:creationId xmlns:p14="http://schemas.microsoft.com/office/powerpoint/2010/main" val="1284216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4B1D1934-3088-4A18-9CDE-A442D5B72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27" y="962651"/>
            <a:ext cx="6858146" cy="5637396"/>
          </a:xfrm>
          <a:prstGeom prst="rect">
            <a:avLst/>
          </a:prstGeom>
        </p:spPr>
      </p:pic>
      <p:sp>
        <p:nvSpPr>
          <p:cNvPr id="6" name="Başlık 1">
            <a:extLst>
              <a:ext uri="{FF2B5EF4-FFF2-40B4-BE49-F238E27FC236}">
                <a16:creationId xmlns:a16="http://schemas.microsoft.com/office/drawing/2014/main" id="{D1656B1E-EBDB-4FB5-A3B4-17220E4BB268}"/>
              </a:ext>
            </a:extLst>
          </p:cNvPr>
          <p:cNvSpPr>
            <a:spLocks noGrp="1"/>
          </p:cNvSpPr>
          <p:nvPr>
            <p:ph type="ctrTitle"/>
          </p:nvPr>
        </p:nvSpPr>
        <p:spPr>
          <a:xfrm>
            <a:off x="1524000" y="-1776362"/>
            <a:ext cx="9144000" cy="2595563"/>
          </a:xfrm>
        </p:spPr>
        <p:txBody>
          <a:bodyPr>
            <a:normAutofit/>
          </a:bodyPr>
          <a:lstStyle/>
          <a:p>
            <a:r>
              <a:rPr lang="tr-TR" sz="3200" dirty="0">
                <a:solidFill>
                  <a:schemeClr val="bg1"/>
                </a:solidFill>
                <a:latin typeface="Times New Roman" panose="02020603050405020304" pitchFamily="18" charset="0"/>
                <a:cs typeface="Times New Roman" panose="02020603050405020304" pitchFamily="18" charset="0"/>
              </a:rPr>
              <a:t>FARKINDALIK OLUŞTURABİLMEK</a:t>
            </a:r>
          </a:p>
        </p:txBody>
      </p:sp>
    </p:spTree>
    <p:extLst>
      <p:ext uri="{BB962C8B-B14F-4D97-AF65-F5344CB8AC3E}">
        <p14:creationId xmlns:p14="http://schemas.microsoft.com/office/powerpoint/2010/main" val="4202915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Başlık 1">
            <a:extLst>
              <a:ext uri="{FF2B5EF4-FFF2-40B4-BE49-F238E27FC236}">
                <a16:creationId xmlns:a16="http://schemas.microsoft.com/office/drawing/2014/main" id="{D1656B1E-EBDB-4FB5-A3B4-17220E4BB268}"/>
              </a:ext>
            </a:extLst>
          </p:cNvPr>
          <p:cNvSpPr>
            <a:spLocks noGrp="1"/>
          </p:cNvSpPr>
          <p:nvPr>
            <p:ph type="ctrTitle"/>
          </p:nvPr>
        </p:nvSpPr>
        <p:spPr>
          <a:xfrm>
            <a:off x="1524000" y="597722"/>
            <a:ext cx="9144000" cy="2595563"/>
          </a:xfrm>
        </p:spPr>
        <p:txBody>
          <a:bodyPr>
            <a:normAutofit/>
          </a:bodyPr>
          <a:lstStyle/>
          <a:p>
            <a:r>
              <a:rPr lang="tr-TR" sz="7200" dirty="0">
                <a:solidFill>
                  <a:schemeClr val="bg1"/>
                </a:solidFill>
                <a:latin typeface="Times New Roman" panose="02020603050405020304" pitchFamily="18" charset="0"/>
                <a:cs typeface="Times New Roman" panose="02020603050405020304" pitchFamily="18" charset="0"/>
              </a:rPr>
              <a:t>DENEYİMLE</a:t>
            </a:r>
          </a:p>
        </p:txBody>
      </p:sp>
    </p:spTree>
    <p:extLst>
      <p:ext uri="{BB962C8B-B14F-4D97-AF65-F5344CB8AC3E}">
        <p14:creationId xmlns:p14="http://schemas.microsoft.com/office/powerpoint/2010/main" val="3003422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36000DB7-A92D-4D28-BBD9-0629DC041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40" y="689382"/>
            <a:ext cx="9329519" cy="5249409"/>
          </a:xfrm>
          <a:prstGeom prst="rect">
            <a:avLst/>
          </a:prstGeom>
        </p:spPr>
      </p:pic>
    </p:spTree>
    <p:extLst>
      <p:ext uri="{BB962C8B-B14F-4D97-AF65-F5344CB8AC3E}">
        <p14:creationId xmlns:p14="http://schemas.microsoft.com/office/powerpoint/2010/main" val="26291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C252DC1A-345B-4BE4-9800-4A8C15E83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53" y="0"/>
            <a:ext cx="5139093" cy="6858000"/>
          </a:xfrm>
          <a:prstGeom prst="rect">
            <a:avLst/>
          </a:prstGeom>
        </p:spPr>
      </p:pic>
    </p:spTree>
    <p:extLst>
      <p:ext uri="{BB962C8B-B14F-4D97-AF65-F5344CB8AC3E}">
        <p14:creationId xmlns:p14="http://schemas.microsoft.com/office/powerpoint/2010/main" val="1368578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a:extLst>
              <a:ext uri="{FF2B5EF4-FFF2-40B4-BE49-F238E27FC236}">
                <a16:creationId xmlns:a16="http://schemas.microsoft.com/office/drawing/2014/main" id="{7A45CF88-B4A3-4BB7-BEDA-00606E9B1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252" y="142222"/>
            <a:ext cx="6389496" cy="6573556"/>
          </a:xfrm>
          <a:prstGeom prst="rect">
            <a:avLst/>
          </a:prstGeom>
        </p:spPr>
      </p:pic>
    </p:spTree>
    <p:extLst>
      <p:ext uri="{BB962C8B-B14F-4D97-AF65-F5344CB8AC3E}">
        <p14:creationId xmlns:p14="http://schemas.microsoft.com/office/powerpoint/2010/main" val="4158779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a:extLst>
              <a:ext uri="{FF2B5EF4-FFF2-40B4-BE49-F238E27FC236}">
                <a16:creationId xmlns:a16="http://schemas.microsoft.com/office/drawing/2014/main" id="{5157AC61-176D-4025-9C53-BB86D0241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272" y="0"/>
            <a:ext cx="10193456" cy="7503952"/>
          </a:xfrm>
          <a:prstGeom prst="rect">
            <a:avLst/>
          </a:prstGeom>
        </p:spPr>
      </p:pic>
    </p:spTree>
    <p:extLst>
      <p:ext uri="{BB962C8B-B14F-4D97-AF65-F5344CB8AC3E}">
        <p14:creationId xmlns:p14="http://schemas.microsoft.com/office/powerpoint/2010/main" val="2400171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E2334E8F-8BDE-4A41-8562-4F73B0C45E25}"/>
              </a:ext>
            </a:extLst>
          </p:cNvPr>
          <p:cNvPicPr>
            <a:picLocks noChangeAspect="1"/>
          </p:cNvPicPr>
          <p:nvPr/>
        </p:nvPicPr>
        <p:blipFill>
          <a:blip r:embed="rId3"/>
          <a:stretch>
            <a:fillRect/>
          </a:stretch>
        </p:blipFill>
        <p:spPr>
          <a:xfrm>
            <a:off x="4343158" y="4505275"/>
            <a:ext cx="1967308" cy="1967308"/>
          </a:xfrm>
          <a:prstGeom prst="rect">
            <a:avLst/>
          </a:prstGeom>
        </p:spPr>
      </p:pic>
      <p:pic>
        <p:nvPicPr>
          <p:cNvPr id="4" name="Resim 3">
            <a:extLst>
              <a:ext uri="{FF2B5EF4-FFF2-40B4-BE49-F238E27FC236}">
                <a16:creationId xmlns:a16="http://schemas.microsoft.com/office/drawing/2014/main" id="{EA09F209-8FD3-4ACC-9926-1DF1F0936AAC}"/>
              </a:ext>
            </a:extLst>
          </p:cNvPr>
          <p:cNvPicPr>
            <a:picLocks noChangeAspect="1"/>
          </p:cNvPicPr>
          <p:nvPr/>
        </p:nvPicPr>
        <p:blipFill>
          <a:blip r:embed="rId4"/>
          <a:stretch>
            <a:fillRect/>
          </a:stretch>
        </p:blipFill>
        <p:spPr>
          <a:xfrm>
            <a:off x="413787" y="252700"/>
            <a:ext cx="2678634" cy="3351527"/>
          </a:xfrm>
          <a:prstGeom prst="rect">
            <a:avLst/>
          </a:prstGeom>
        </p:spPr>
      </p:pic>
      <p:pic>
        <p:nvPicPr>
          <p:cNvPr id="1030" name="Picture 6" descr="Green Oasis in the City #Favorite place #Environmentalove">
            <a:extLst>
              <a:ext uri="{FF2B5EF4-FFF2-40B4-BE49-F238E27FC236}">
                <a16:creationId xmlns:a16="http://schemas.microsoft.com/office/drawing/2014/main" id="{3F0CC2DF-AEDE-4FCD-9D72-EABBC4CA6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0075" y="385417"/>
            <a:ext cx="2308138" cy="30860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xford Brookes University #LUC #landscape #design #architecture #university #design #bench #cobbles">
            <a:extLst>
              <a:ext uri="{FF2B5EF4-FFF2-40B4-BE49-F238E27FC236}">
                <a16:creationId xmlns:a16="http://schemas.microsoft.com/office/drawing/2014/main" id="{A7FB6EEA-B3DA-4C6D-B318-EE05C38E5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53" y="3949940"/>
            <a:ext cx="1626752" cy="23968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çok hoş.. :)">
            <a:extLst>
              <a:ext uri="{FF2B5EF4-FFF2-40B4-BE49-F238E27FC236}">
                <a16:creationId xmlns:a16="http://schemas.microsoft.com/office/drawing/2014/main" id="{3A4CA8EA-7FC0-4F48-A6C1-52E2B8CDA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5090" y="4065369"/>
            <a:ext cx="2495715" cy="24072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 ">
            <a:extLst>
              <a:ext uri="{FF2B5EF4-FFF2-40B4-BE49-F238E27FC236}">
                <a16:creationId xmlns:a16="http://schemas.microsoft.com/office/drawing/2014/main" id="{38DF4CBD-9FA7-4FC7-BF7D-D9944C0744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7345" y="3069134"/>
            <a:ext cx="2553872" cy="31923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tail-of-the-water-front–picture-by-Peter-Van-Dijk « Landscape Architecture ... -  detail-of-the-water-front–picture-by-Peter-Van-Dijk « Landscape Architecture Works | Landezine  - #Architects #architecture #detail #detailofthewaterfrontpicturebyPeterVanDijk #front #landscape #LandscapeArchitecture #Museums #peter #picture #water">
            <a:extLst>
              <a:ext uri="{FF2B5EF4-FFF2-40B4-BE49-F238E27FC236}">
                <a16:creationId xmlns:a16="http://schemas.microsoft.com/office/drawing/2014/main" id="{FE5D7CE8-219E-481A-96CF-3B77163DA9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4742" y="578959"/>
            <a:ext cx="2885419" cy="1927029"/>
          </a:xfrm>
          <a:prstGeom prst="rect">
            <a:avLst/>
          </a:prstGeom>
          <a:noFill/>
          <a:extLst>
            <a:ext uri="{909E8E84-426E-40DD-AFC4-6F175D3DCCD1}">
              <a14:hiddenFill xmlns:a14="http://schemas.microsoft.com/office/drawing/2010/main">
                <a:solidFill>
                  <a:srgbClr val="FFFFFF"/>
                </a:solidFill>
              </a14:hiddenFill>
            </a:ext>
          </a:extLst>
        </p:spPr>
      </p:pic>
      <p:pic>
        <p:nvPicPr>
          <p:cNvPr id="19" name="Resim 18">
            <a:extLst>
              <a:ext uri="{FF2B5EF4-FFF2-40B4-BE49-F238E27FC236}">
                <a16:creationId xmlns:a16="http://schemas.microsoft.com/office/drawing/2014/main" id="{1EDAE222-5465-48E0-953D-15B8AEC4C32E}"/>
              </a:ext>
            </a:extLst>
          </p:cNvPr>
          <p:cNvPicPr>
            <a:picLocks noChangeAspect="1"/>
          </p:cNvPicPr>
          <p:nvPr/>
        </p:nvPicPr>
        <p:blipFill>
          <a:blip r:embed="rId10"/>
          <a:stretch>
            <a:fillRect/>
          </a:stretch>
        </p:blipFill>
        <p:spPr>
          <a:xfrm>
            <a:off x="3485046" y="252700"/>
            <a:ext cx="2379783" cy="3351527"/>
          </a:xfrm>
          <a:prstGeom prst="rect">
            <a:avLst/>
          </a:prstGeom>
        </p:spPr>
      </p:pic>
      <p:pic>
        <p:nvPicPr>
          <p:cNvPr id="1044" name="Picture 20" descr="Drone footage tours bustling promenade on Chicago's riverfront -  Drone footage captures bustling Chicago Riverwalk one year on  - #bustling #chicago #Chicagos #drone #footage #LandscapeArchitecture #promenade #riverfront #SustainableArchitecture #tours">
            <a:extLst>
              <a:ext uri="{FF2B5EF4-FFF2-40B4-BE49-F238E27FC236}">
                <a16:creationId xmlns:a16="http://schemas.microsoft.com/office/drawing/2014/main" id="{61B181CA-23C5-4CC4-911F-233799673C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0057" y="3893242"/>
            <a:ext cx="1836222" cy="275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415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a:extLst>
              <a:ext uri="{FF2B5EF4-FFF2-40B4-BE49-F238E27FC236}">
                <a16:creationId xmlns:a16="http://schemas.microsoft.com/office/drawing/2014/main" id="{5CC2E16F-2079-4028-914F-8A2134F2C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12" y="597715"/>
            <a:ext cx="10208575" cy="5662569"/>
          </a:xfrm>
          <a:prstGeom prst="rect">
            <a:avLst/>
          </a:prstGeom>
        </p:spPr>
      </p:pic>
    </p:spTree>
    <p:extLst>
      <p:ext uri="{BB962C8B-B14F-4D97-AF65-F5344CB8AC3E}">
        <p14:creationId xmlns:p14="http://schemas.microsoft.com/office/powerpoint/2010/main" val="2938834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a:extLst>
              <a:ext uri="{FF2B5EF4-FFF2-40B4-BE49-F238E27FC236}">
                <a16:creationId xmlns:a16="http://schemas.microsoft.com/office/drawing/2014/main" id="{D14BB19A-614E-42BD-A40F-6FBE527CE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90525"/>
            <a:ext cx="9144000" cy="6076950"/>
          </a:xfrm>
          <a:prstGeom prst="rect">
            <a:avLst/>
          </a:prstGeom>
        </p:spPr>
      </p:pic>
    </p:spTree>
    <p:extLst>
      <p:ext uri="{BB962C8B-B14F-4D97-AF65-F5344CB8AC3E}">
        <p14:creationId xmlns:p14="http://schemas.microsoft.com/office/powerpoint/2010/main" val="3526438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a:extLst>
              <a:ext uri="{FF2B5EF4-FFF2-40B4-BE49-F238E27FC236}">
                <a16:creationId xmlns:a16="http://schemas.microsoft.com/office/drawing/2014/main" id="{D9C2B2B5-3C7D-43D1-8AE3-0A2E26910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642" y="385544"/>
            <a:ext cx="8846715" cy="5897810"/>
          </a:xfrm>
          <a:prstGeom prst="rect">
            <a:avLst/>
          </a:prstGeom>
        </p:spPr>
      </p:pic>
    </p:spTree>
    <p:extLst>
      <p:ext uri="{BB962C8B-B14F-4D97-AF65-F5344CB8AC3E}">
        <p14:creationId xmlns:p14="http://schemas.microsoft.com/office/powerpoint/2010/main" val="3743334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engellilere yapılan kötülükler ile ilgili görsel sonucu&quot;">
            <a:extLst>
              <a:ext uri="{FF2B5EF4-FFF2-40B4-BE49-F238E27FC236}">
                <a16:creationId xmlns:a16="http://schemas.microsoft.com/office/drawing/2014/main" id="{E677C474-A623-41C4-8AC2-E523C660E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226" y="313669"/>
            <a:ext cx="8307548" cy="623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18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94" name="Picture 2" descr="engellilere yapılan kötülükler ile ilgili görsel sonucu&quot;">
            <a:extLst>
              <a:ext uri="{FF2B5EF4-FFF2-40B4-BE49-F238E27FC236}">
                <a16:creationId xmlns:a16="http://schemas.microsoft.com/office/drawing/2014/main" id="{8549F126-10FD-4065-8FF1-009210A84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894" y="255220"/>
            <a:ext cx="5058212" cy="634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571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122" name="Picture 2" descr="engellilere yapılan kötülükler ile ilgili görsel sonucu&quot;">
            <a:extLst>
              <a:ext uri="{FF2B5EF4-FFF2-40B4-BE49-F238E27FC236}">
                <a16:creationId xmlns:a16="http://schemas.microsoft.com/office/drawing/2014/main" id="{AB5E9EAE-03AF-4DEC-8F4F-72B12F044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0"/>
            <a:ext cx="4449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431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0" name="Picture 4" descr="engellilere yapılan kötülükler ile ilgili görsel sonucu&quot;">
            <a:extLst>
              <a:ext uri="{FF2B5EF4-FFF2-40B4-BE49-F238E27FC236}">
                <a16:creationId xmlns:a16="http://schemas.microsoft.com/office/drawing/2014/main" id="{1930EBBC-ADBE-4AF9-929C-A9DBA0B0E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51" y="608376"/>
            <a:ext cx="7982897" cy="564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090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46" name="Picture 2" descr="engellilere yapılan kötülükler ile ilgili görsel sonucu&quot;">
            <a:extLst>
              <a:ext uri="{FF2B5EF4-FFF2-40B4-BE49-F238E27FC236}">
                <a16:creationId xmlns:a16="http://schemas.microsoft.com/office/drawing/2014/main" id="{7F496FBF-AF84-44FA-9EE0-1A1AA6740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214" y="368749"/>
            <a:ext cx="4515571" cy="6120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220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ENGELLİLERİ MAĞDUR ile ilgili görsel sonucu&quot;">
            <a:extLst>
              <a:ext uri="{FF2B5EF4-FFF2-40B4-BE49-F238E27FC236}">
                <a16:creationId xmlns:a16="http://schemas.microsoft.com/office/drawing/2014/main" id="{57472232-5285-4D39-A15B-E65E8F1B1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647" y="436797"/>
            <a:ext cx="6372705" cy="4348516"/>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1">
            <a:extLst>
              <a:ext uri="{FF2B5EF4-FFF2-40B4-BE49-F238E27FC236}">
                <a16:creationId xmlns:a16="http://schemas.microsoft.com/office/drawing/2014/main" id="{6E137FF9-6FA4-4132-AEAD-64143FF8DC60}"/>
              </a:ext>
            </a:extLst>
          </p:cNvPr>
          <p:cNvSpPr>
            <a:spLocks noGrp="1"/>
          </p:cNvSpPr>
          <p:nvPr>
            <p:ph type="ctrTitle"/>
          </p:nvPr>
        </p:nvSpPr>
        <p:spPr>
          <a:xfrm>
            <a:off x="1523999" y="3226093"/>
            <a:ext cx="9144000" cy="2595563"/>
          </a:xfrm>
        </p:spPr>
        <p:txBody>
          <a:bodyPr>
            <a:normAutofit/>
          </a:bodyPr>
          <a:lstStyle/>
          <a:p>
            <a:r>
              <a:rPr lang="tr-TR" sz="3200" dirty="0">
                <a:solidFill>
                  <a:schemeClr val="bg1"/>
                </a:solidFill>
                <a:latin typeface="Times New Roman" panose="02020603050405020304" pitchFamily="18" charset="0"/>
                <a:cs typeface="Times New Roman" panose="02020603050405020304" pitchFamily="18" charset="0"/>
              </a:rPr>
              <a:t>TEŞEKKÜRLER</a:t>
            </a:r>
          </a:p>
        </p:txBody>
      </p:sp>
    </p:spTree>
    <p:extLst>
      <p:ext uri="{BB962C8B-B14F-4D97-AF65-F5344CB8AC3E}">
        <p14:creationId xmlns:p14="http://schemas.microsoft.com/office/powerpoint/2010/main" val="398242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1930866" y="3858936"/>
            <a:ext cx="8330268" cy="1363209"/>
          </a:xfrm>
        </p:spPr>
        <p:txBody>
          <a:bodyPr>
            <a:normAutofit fontScale="90000"/>
          </a:bodyPr>
          <a:lstStyle/>
          <a:p>
            <a:pPr algn="just">
              <a:lnSpc>
                <a:spcPct val="150000"/>
              </a:lnSpc>
            </a:pPr>
            <a:r>
              <a:rPr lang="tr-TR" sz="3200" dirty="0">
                <a:solidFill>
                  <a:schemeClr val="bg1"/>
                </a:solidFill>
                <a:latin typeface="Times New Roman" panose="02020603050405020304" pitchFamily="18" charset="0"/>
                <a:cs typeface="Times New Roman" panose="02020603050405020304" pitchFamily="18" charset="0"/>
              </a:rPr>
              <a:t>KENT İÇİNDEKİ YEŞİL ALANLARIN, İNSANIN PSİKOLOJİK REFAHI ÜZERİNE ETKİSİ KONUSUNDA GERÇEKLEŞTİRİLEN KAPSAMLI BİR LİTERATÜR ARAŞTIRMASI, BU KONUDAKİ ARAŞTIRMA KAYITLARI, BEŞ KATEGORİDE SINIFLANDIRMIŞTIR.(ROHDE VE KENDLE,1994)</a:t>
            </a:r>
          </a:p>
        </p:txBody>
      </p:sp>
    </p:spTree>
    <p:extLst>
      <p:ext uri="{BB962C8B-B14F-4D97-AF65-F5344CB8AC3E}">
        <p14:creationId xmlns:p14="http://schemas.microsoft.com/office/powerpoint/2010/main" val="131700561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Başlık 1">
            <a:extLst>
              <a:ext uri="{FF2B5EF4-FFF2-40B4-BE49-F238E27FC236}">
                <a16:creationId xmlns:a16="http://schemas.microsoft.com/office/drawing/2014/main" id="{A32DD6DD-FE80-4149-81A7-AA9F55B6BDAA}"/>
              </a:ext>
            </a:extLst>
          </p:cNvPr>
          <p:cNvSpPr>
            <a:spLocks noGrp="1"/>
          </p:cNvSpPr>
          <p:nvPr>
            <p:ph type="ctrTitle"/>
          </p:nvPr>
        </p:nvSpPr>
        <p:spPr>
          <a:xfrm>
            <a:off x="1523999" y="-1003656"/>
            <a:ext cx="9144000" cy="2595563"/>
          </a:xfrm>
        </p:spPr>
        <p:txBody>
          <a:bodyPr>
            <a:normAutofit/>
          </a:bodyPr>
          <a:lstStyle/>
          <a:p>
            <a:pPr>
              <a:lnSpc>
                <a:spcPct val="100000"/>
              </a:lnSpc>
            </a:pPr>
            <a:r>
              <a:rPr lang="tr-TR" sz="3200" u="sng" dirty="0">
                <a:solidFill>
                  <a:schemeClr val="bg1"/>
                </a:solidFill>
                <a:latin typeface="Times New Roman" panose="02020603050405020304" pitchFamily="18" charset="0"/>
                <a:cs typeface="Times New Roman" panose="02020603050405020304" pitchFamily="18" charset="0"/>
              </a:rPr>
              <a:t>1-DUYGUSAL</a:t>
            </a:r>
            <a:br>
              <a:rPr lang="tr-TR" sz="3200" u="sng" dirty="0">
                <a:solidFill>
                  <a:schemeClr val="bg1"/>
                </a:solidFill>
                <a:latin typeface="Times New Roman" panose="02020603050405020304" pitchFamily="18" charset="0"/>
                <a:cs typeface="Times New Roman" panose="02020603050405020304" pitchFamily="18" charset="0"/>
              </a:rPr>
            </a:br>
            <a:r>
              <a:rPr lang="tr-TR" sz="2800" dirty="0">
                <a:solidFill>
                  <a:schemeClr val="bg1"/>
                </a:solidFill>
                <a:latin typeface="Times New Roman" panose="02020603050405020304" pitchFamily="18" charset="0"/>
                <a:cs typeface="Times New Roman" panose="02020603050405020304" pitchFamily="18" charset="0"/>
              </a:rPr>
              <a:t>STRESİ AZALTIP MUTLULUĞU ARTIRIR.</a:t>
            </a:r>
          </a:p>
        </p:txBody>
      </p:sp>
      <p:pic>
        <p:nvPicPr>
          <p:cNvPr id="4" name="Resim 3">
            <a:extLst>
              <a:ext uri="{FF2B5EF4-FFF2-40B4-BE49-F238E27FC236}">
                <a16:creationId xmlns:a16="http://schemas.microsoft.com/office/drawing/2014/main" id="{2AB558BB-4460-4310-926B-DD47A8245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908" y="1820411"/>
            <a:ext cx="7480183" cy="4488110"/>
          </a:xfrm>
          <a:prstGeom prst="rect">
            <a:avLst/>
          </a:prstGeom>
        </p:spPr>
      </p:pic>
    </p:spTree>
    <p:extLst>
      <p:ext uri="{BB962C8B-B14F-4D97-AF65-F5344CB8AC3E}">
        <p14:creationId xmlns:p14="http://schemas.microsoft.com/office/powerpoint/2010/main" val="1797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a:extLst>
              <a:ext uri="{FF2B5EF4-FFF2-40B4-BE49-F238E27FC236}">
                <a16:creationId xmlns:a16="http://schemas.microsoft.com/office/drawing/2014/main" id="{73B43096-DE16-4F58-BA5F-D0B297537621}"/>
              </a:ext>
            </a:extLst>
          </p:cNvPr>
          <p:cNvPicPr>
            <a:picLocks noChangeAspect="1"/>
          </p:cNvPicPr>
          <p:nvPr/>
        </p:nvPicPr>
        <p:blipFill>
          <a:blip r:embed="rId3"/>
          <a:stretch>
            <a:fillRect/>
          </a:stretch>
        </p:blipFill>
        <p:spPr>
          <a:xfrm>
            <a:off x="4588619" y="1419859"/>
            <a:ext cx="3014761" cy="5357988"/>
          </a:xfrm>
          <a:prstGeom prst="rect">
            <a:avLst/>
          </a:prstGeom>
        </p:spPr>
      </p:pic>
      <p:sp>
        <p:nvSpPr>
          <p:cNvPr id="4" name="Başlık 1">
            <a:extLst>
              <a:ext uri="{FF2B5EF4-FFF2-40B4-BE49-F238E27FC236}">
                <a16:creationId xmlns:a16="http://schemas.microsoft.com/office/drawing/2014/main" id="{107FF7FF-0F3F-41BD-8622-ABC99B91C9F2}"/>
              </a:ext>
            </a:extLst>
          </p:cNvPr>
          <p:cNvSpPr txBox="1">
            <a:spLocks/>
          </p:cNvSpPr>
          <p:nvPr/>
        </p:nvSpPr>
        <p:spPr>
          <a:xfrm>
            <a:off x="1524000" y="-1188214"/>
            <a:ext cx="9144000" cy="259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u="sng" dirty="0">
                <a:solidFill>
                  <a:schemeClr val="bg1"/>
                </a:solidFill>
                <a:latin typeface="Times New Roman" panose="02020603050405020304" pitchFamily="18" charset="0"/>
                <a:cs typeface="Times New Roman" panose="02020603050405020304" pitchFamily="18" charset="0"/>
              </a:rPr>
              <a:t>2-BİLİŞSEL</a:t>
            </a:r>
            <a:br>
              <a:rPr lang="tr-TR" sz="3200" u="sng" dirty="0">
                <a:solidFill>
                  <a:schemeClr val="bg1"/>
                </a:solidFill>
                <a:latin typeface="Times New Roman" panose="02020603050405020304" pitchFamily="18" charset="0"/>
                <a:cs typeface="Times New Roman" panose="02020603050405020304" pitchFamily="18" charset="0"/>
              </a:rPr>
            </a:br>
            <a:r>
              <a:rPr lang="tr-TR" sz="2800" dirty="0">
                <a:solidFill>
                  <a:schemeClr val="bg1"/>
                </a:solidFill>
                <a:latin typeface="Times New Roman" panose="02020603050405020304" pitchFamily="18" charset="0"/>
                <a:cs typeface="Times New Roman" panose="02020603050405020304" pitchFamily="18" charset="0"/>
              </a:rPr>
              <a:t>ZİHİN YORGUNLUĞUNU AZALTIR.</a:t>
            </a:r>
          </a:p>
        </p:txBody>
      </p:sp>
    </p:spTree>
    <p:extLst>
      <p:ext uri="{BB962C8B-B14F-4D97-AF65-F5344CB8AC3E}">
        <p14:creationId xmlns:p14="http://schemas.microsoft.com/office/powerpoint/2010/main" val="391422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9860E658-080A-4577-93A0-C1F23CD2EEA8}"/>
              </a:ext>
            </a:extLst>
          </p:cNvPr>
          <p:cNvSpPr txBox="1">
            <a:spLocks/>
          </p:cNvSpPr>
          <p:nvPr/>
        </p:nvSpPr>
        <p:spPr>
          <a:xfrm>
            <a:off x="1523999" y="-877721"/>
            <a:ext cx="9144000" cy="259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u="sng" dirty="0">
                <a:solidFill>
                  <a:schemeClr val="bg1"/>
                </a:solidFill>
                <a:latin typeface="Times New Roman" panose="02020603050405020304" pitchFamily="18" charset="0"/>
                <a:cs typeface="Times New Roman" panose="02020603050405020304" pitchFamily="18" charset="0"/>
              </a:rPr>
              <a:t>3.GELŞİMSEL</a:t>
            </a:r>
            <a:br>
              <a:rPr lang="tr-TR" sz="3200" u="sng" dirty="0">
                <a:solidFill>
                  <a:schemeClr val="bg1"/>
                </a:solidFill>
                <a:latin typeface="Times New Roman" panose="02020603050405020304" pitchFamily="18" charset="0"/>
                <a:cs typeface="Times New Roman" panose="02020603050405020304" pitchFamily="18" charset="0"/>
              </a:rPr>
            </a:br>
            <a:r>
              <a:rPr lang="tr-TR" sz="2800" dirty="0">
                <a:solidFill>
                  <a:schemeClr val="bg1"/>
                </a:solidFill>
                <a:latin typeface="Times New Roman" panose="02020603050405020304" pitchFamily="18" charset="0"/>
                <a:cs typeface="Times New Roman" panose="02020603050405020304" pitchFamily="18" charset="0"/>
              </a:rPr>
              <a:t>ÖZELLİKLE ÇOCUKLARDA DAHAÇOK ZİHİNSEL</a:t>
            </a:r>
          </a:p>
          <a:p>
            <a:r>
              <a:rPr lang="tr-TR" sz="2800" dirty="0">
                <a:solidFill>
                  <a:schemeClr val="bg1"/>
                </a:solidFill>
                <a:latin typeface="Times New Roman" panose="02020603050405020304" pitchFamily="18" charset="0"/>
                <a:cs typeface="Times New Roman" panose="02020603050405020304" pitchFamily="18" charset="0"/>
              </a:rPr>
              <a:t>AKTİVİTEYİ TEŞVİK EDER.</a:t>
            </a:r>
          </a:p>
        </p:txBody>
      </p:sp>
      <p:pic>
        <p:nvPicPr>
          <p:cNvPr id="2050" name="Picture 2" descr=".">
            <a:extLst>
              <a:ext uri="{FF2B5EF4-FFF2-40B4-BE49-F238E27FC236}">
                <a16:creationId xmlns:a16="http://schemas.microsoft.com/office/drawing/2014/main" id="{AE1DFD3C-BE62-464F-8473-5E0F15C24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181" y="2137193"/>
            <a:ext cx="2867637" cy="4301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5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9860E658-080A-4577-93A0-C1F23CD2EEA8}"/>
              </a:ext>
            </a:extLst>
          </p:cNvPr>
          <p:cNvSpPr txBox="1">
            <a:spLocks/>
          </p:cNvSpPr>
          <p:nvPr/>
        </p:nvSpPr>
        <p:spPr>
          <a:xfrm>
            <a:off x="1524000" y="-869432"/>
            <a:ext cx="9144000" cy="259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200" u="sng" dirty="0">
                <a:solidFill>
                  <a:schemeClr val="bg1"/>
                </a:solidFill>
                <a:latin typeface="Times New Roman" panose="02020603050405020304" pitchFamily="18" charset="0"/>
                <a:cs typeface="Times New Roman" panose="02020603050405020304" pitchFamily="18" charset="0"/>
              </a:rPr>
              <a:t>4.DAVRANIŞSAL</a:t>
            </a:r>
            <a:br>
              <a:rPr lang="tr-TR" sz="3200" u="sng" dirty="0">
                <a:solidFill>
                  <a:schemeClr val="bg1"/>
                </a:solidFill>
                <a:latin typeface="Times New Roman" panose="02020603050405020304" pitchFamily="18" charset="0"/>
                <a:cs typeface="Times New Roman" panose="02020603050405020304" pitchFamily="18" charset="0"/>
              </a:rPr>
            </a:br>
            <a:r>
              <a:rPr lang="tr-TR" sz="2800" dirty="0">
                <a:solidFill>
                  <a:schemeClr val="bg1"/>
                </a:solidFill>
                <a:latin typeface="Times New Roman" panose="02020603050405020304" pitchFamily="18" charset="0"/>
                <a:cs typeface="Times New Roman" panose="02020603050405020304" pitchFamily="18" charset="0"/>
              </a:rPr>
              <a:t>MACERACI DAVRANIŞLARI UYANDIRARAK,</a:t>
            </a:r>
          </a:p>
          <a:p>
            <a:r>
              <a:rPr lang="tr-TR" sz="2800" dirty="0">
                <a:solidFill>
                  <a:schemeClr val="bg1"/>
                </a:solidFill>
                <a:latin typeface="Times New Roman" panose="02020603050405020304" pitchFamily="18" charset="0"/>
                <a:cs typeface="Times New Roman" panose="02020603050405020304" pitchFamily="18" charset="0"/>
              </a:rPr>
              <a:t>KİŞİLERİN KENDİNE OLAN GÜVENİNİ DESTEKLER.</a:t>
            </a:r>
          </a:p>
        </p:txBody>
      </p:sp>
      <p:pic>
        <p:nvPicPr>
          <p:cNvPr id="3" name="Resim 2">
            <a:extLst>
              <a:ext uri="{FF2B5EF4-FFF2-40B4-BE49-F238E27FC236}">
                <a16:creationId xmlns:a16="http://schemas.microsoft.com/office/drawing/2014/main" id="{B7C35BC5-CF96-4E0E-AEF6-ABDA1383F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889" y="1726131"/>
            <a:ext cx="3408222" cy="4884394"/>
          </a:xfrm>
          <a:prstGeom prst="rect">
            <a:avLst/>
          </a:prstGeom>
        </p:spPr>
      </p:pic>
    </p:spTree>
    <p:extLst>
      <p:ext uri="{BB962C8B-B14F-4D97-AF65-F5344CB8AC3E}">
        <p14:creationId xmlns:p14="http://schemas.microsoft.com/office/powerpoint/2010/main" val="2122706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DBDD48F-E44D-4DDC-AE40-FB7B9BD5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9860E658-080A-4577-93A0-C1F23CD2EEA8}"/>
              </a:ext>
            </a:extLst>
          </p:cNvPr>
          <p:cNvSpPr txBox="1">
            <a:spLocks/>
          </p:cNvSpPr>
          <p:nvPr/>
        </p:nvSpPr>
        <p:spPr>
          <a:xfrm>
            <a:off x="1523999" y="167780"/>
            <a:ext cx="9144000" cy="143573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3500" u="sng" dirty="0">
                <a:solidFill>
                  <a:schemeClr val="bg1"/>
                </a:solidFill>
                <a:latin typeface="Times New Roman" panose="02020603050405020304" pitchFamily="18" charset="0"/>
                <a:cs typeface="Times New Roman" panose="02020603050405020304" pitchFamily="18" charset="0"/>
              </a:rPr>
              <a:t>5.SOSYAL</a:t>
            </a:r>
            <a:br>
              <a:rPr lang="tr-TR" sz="3200" u="sng" dirty="0">
                <a:solidFill>
                  <a:schemeClr val="bg1"/>
                </a:solidFill>
                <a:latin typeface="Times New Roman" panose="02020603050405020304" pitchFamily="18" charset="0"/>
                <a:cs typeface="Times New Roman" panose="02020603050405020304" pitchFamily="18" charset="0"/>
              </a:rPr>
            </a:br>
            <a:r>
              <a:rPr lang="tr-TR" sz="2800" dirty="0">
                <a:solidFill>
                  <a:schemeClr val="bg1"/>
                </a:solidFill>
                <a:latin typeface="Times New Roman" panose="02020603050405020304" pitchFamily="18" charset="0"/>
                <a:cs typeface="Times New Roman" panose="02020603050405020304" pitchFamily="18" charset="0"/>
              </a:rPr>
              <a:t>SOSYAL SINIFLAR ARASINDAKİ SINIRLARI KALDIRARAK</a:t>
            </a:r>
          </a:p>
          <a:p>
            <a:r>
              <a:rPr lang="tr-TR" sz="2800" dirty="0">
                <a:solidFill>
                  <a:schemeClr val="bg1"/>
                </a:solidFill>
                <a:latin typeface="Times New Roman" panose="02020603050405020304" pitchFamily="18" charset="0"/>
                <a:cs typeface="Times New Roman" panose="02020603050405020304" pitchFamily="18" charset="0"/>
              </a:rPr>
              <a:t>İLETİŞİMİ VE KAYNAŞMAYI SAĞLAR</a:t>
            </a:r>
          </a:p>
        </p:txBody>
      </p:sp>
      <p:pic>
        <p:nvPicPr>
          <p:cNvPr id="6" name="Resim 5">
            <a:extLst>
              <a:ext uri="{FF2B5EF4-FFF2-40B4-BE49-F238E27FC236}">
                <a16:creationId xmlns:a16="http://schemas.microsoft.com/office/drawing/2014/main" id="{32A7E13C-8C42-46A3-A706-D2FCB0FD5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705" y="1671659"/>
            <a:ext cx="3802588" cy="5070117"/>
          </a:xfrm>
          <a:prstGeom prst="rect">
            <a:avLst/>
          </a:prstGeom>
        </p:spPr>
      </p:pic>
    </p:spTree>
    <p:extLst>
      <p:ext uri="{BB962C8B-B14F-4D97-AF65-F5344CB8AC3E}">
        <p14:creationId xmlns:p14="http://schemas.microsoft.com/office/powerpoint/2010/main" val="170401894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921</TotalTime>
  <Words>303</Words>
  <Application>Microsoft Office PowerPoint</Application>
  <PresentationFormat>Geniş ekran</PresentationFormat>
  <Paragraphs>22</Paragraphs>
  <Slides>38</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38</vt:i4>
      </vt:variant>
    </vt:vector>
  </HeadingPairs>
  <TitlesOfParts>
    <vt:vector size="44" baseType="lpstr">
      <vt:lpstr>Arial</vt:lpstr>
      <vt:lpstr>Calibri</vt:lpstr>
      <vt:lpstr>Calibri Light</vt:lpstr>
      <vt:lpstr>Centaur</vt:lpstr>
      <vt:lpstr>Times New Roman</vt:lpstr>
      <vt:lpstr>Office Teması</vt:lpstr>
      <vt:lpstr>AYŞENUR BÖLÜKBAŞI TURGUT PEYZAJ MİMARI </vt:lpstr>
      <vt:lpstr>AÇIK YEŞİL ALANLARIN KAPSAMI İNSAN ÜZERİNDEKİ ETKİLERİ ERİŞEBİLİRLİK TESPİTLERİ NE YAPILMALI FARKINDALIK   </vt:lpstr>
      <vt:lpstr>PowerPoint Sunusu</vt:lpstr>
      <vt:lpstr>KENT İÇİNDEKİ YEŞİL ALANLARIN, İNSANIN PSİKOLOJİK REFAHI ÜZERİNE ETKİSİ KONUSUNDA GERÇEKLEŞTİRİLEN KAPSAMLI BİR LİTERATÜR ARAŞTIRMASI, BU KONUDAKİ ARAŞTIRMA KAYITLARI, BEŞ KATEGORİDE SINIFLANDIRMIŞTIR.(ROHDE VE KENDLE,1994)</vt:lpstr>
      <vt:lpstr>1-DUYGUSAL STRESİ AZALTIP MUTLULUĞU ARTIRIR.</vt:lpstr>
      <vt:lpstr>PowerPoint Sunusu</vt:lpstr>
      <vt:lpstr>PowerPoint Sunusu</vt:lpstr>
      <vt:lpstr>PowerPoint Sunusu</vt:lpstr>
      <vt:lpstr>PowerPoint Sunusu</vt:lpstr>
      <vt:lpstr>PowerPoint Sunusu</vt:lpstr>
      <vt:lpstr>PowerPoint Sunusu</vt:lpstr>
      <vt:lpstr> İSTANBULDA 15 MİLYON 67 BİN 724 KİŞİ YAŞAMAKTADIR. NUFUSUN  % 10’UNU ENGELLİ VATANDAŞIMIZ OLUŞTURMAKTADIR.ENGELLİ BİREYLERİN ETKİLEŞİMDE OLDUĞU MİNİMUM 2 KİŞİ OLDUĞUNU DÜŞÜNÜRSEK ,ERİŞEBİLİRLİK ADINA YAPILAN HER EKSİK 4,5 MİLYON İNSANI MAĞDUR ETMEKTEDİR. </vt:lpstr>
      <vt:lpstr>AYNI ŞARTLARDA  HAYATIN  TAM  İÇİNDE AYRIŞMADAN</vt:lpstr>
      <vt:lpstr>NEDEN BÖYLE  İŞLER ÇIKIYOR?</vt:lpstr>
      <vt:lpstr>İMAR PLANLAMALARI  KENT İÇİN İMAR PLANLARI OLUŞTURULURKEN , PEYZAJ MİMARLARI TARAFINDAN DA DEĞERLENDİRİLMELİ, AÇIK YEŞİL ALANLAR,SOKAK VE CADDELER, MEYDANLAR OLUŞTURULURKEN  ERİŞEBİLİRLİK İLE BERABER DÜŞÜNÜLMALİDİR.</vt:lpstr>
      <vt:lpstr>STANDARTLAR VE KANUNLAR Uygulamaya geçmek için bu standartlara uyulup uyulmadığı ancak sıkı denetimlerle tespit edilebilir, gerekli durumlarda vakıf ve derneklerden destek alınabilir. </vt:lpstr>
      <vt:lpstr>PowerPoint Sunusu</vt:lpstr>
      <vt:lpstr>PowerPoint Sunusu</vt:lpstr>
      <vt:lpstr>PowerPoint Sunusu</vt:lpstr>
      <vt:lpstr>PowerPoint Sunusu</vt:lpstr>
      <vt:lpstr>PowerPoint Sunusu</vt:lpstr>
      <vt:lpstr>PowerPoint Sunusu</vt:lpstr>
      <vt:lpstr>PowerPoint Sunusu</vt:lpstr>
      <vt:lpstr>FARKINDALIK OLUŞTURABİLMEK</vt:lpstr>
      <vt:lpstr>DENEYİMLE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PEYZAJ MİMARI AYŞENUR BÖLÜKBAŞI TURGUT</dc:title>
  <dc:creator>Bahadır Turgut</dc:creator>
  <cp:lastModifiedBy>Bahadır Turgut</cp:lastModifiedBy>
  <cp:revision>45</cp:revision>
  <dcterms:created xsi:type="dcterms:W3CDTF">2020-02-03T08:17:44Z</dcterms:created>
  <dcterms:modified xsi:type="dcterms:W3CDTF">2020-02-04T22:46:36Z</dcterms:modified>
</cp:coreProperties>
</file>